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198"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84B1AF6-4C8C-4BE2-A41C-2BF073463BA6}" type="datetimeFigureOut">
              <a:rPr lang="en-US" smtClean="0"/>
              <a:t>11/5/2014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FF2758E-85DD-44C9-8F65-085E42DB687E}" type="slidenum">
              <a:rPr lang="en-US" smtClean="0"/>
              <a:t>‹#›</a:t>
            </a:fld>
            <a:endParaRPr lang="en-US"/>
          </a:p>
        </p:txBody>
      </p:sp>
    </p:spTree>
    <p:extLst>
      <p:ext uri="{BB962C8B-B14F-4D97-AF65-F5344CB8AC3E}">
        <p14:creationId xmlns:p14="http://schemas.microsoft.com/office/powerpoint/2010/main" val="7000569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F2758E-85DD-44C9-8F65-085E42DB687E}" type="slidenum">
              <a:rPr lang="en-US" smtClean="0"/>
              <a:t>5</a:t>
            </a:fld>
            <a:endParaRPr lang="en-US"/>
          </a:p>
        </p:txBody>
      </p:sp>
    </p:spTree>
    <p:extLst>
      <p:ext uri="{BB962C8B-B14F-4D97-AF65-F5344CB8AC3E}">
        <p14:creationId xmlns:p14="http://schemas.microsoft.com/office/powerpoint/2010/main" val="27718021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86C4E7A3-0791-4219-B24C-9012BF212588}" type="datetimeFigureOut">
              <a:rPr lang="en-US" smtClean="0"/>
              <a:t>11/5/2014</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B19CFC89-A686-465A-9C99-8926093F94D1}" type="slidenum">
              <a:rPr lang="en-US" smtClean="0"/>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6C4E7A3-0791-4219-B24C-9012BF212588}" type="datetimeFigureOut">
              <a:rPr lang="en-US" smtClean="0"/>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9CFC89-A686-465A-9C99-8926093F94D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6C4E7A3-0791-4219-B24C-9012BF212588}" type="datetimeFigureOut">
              <a:rPr lang="en-US" smtClean="0"/>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9CFC89-A686-465A-9C99-8926093F94D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6C4E7A3-0791-4219-B24C-9012BF212588}" type="datetimeFigureOut">
              <a:rPr lang="en-US" smtClean="0"/>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9CFC89-A686-465A-9C99-8926093F94D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6C4E7A3-0791-4219-B24C-9012BF212588}" type="datetimeFigureOut">
              <a:rPr lang="en-US" smtClean="0"/>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B19CFC89-A686-465A-9C99-8926093F94D1}"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6C4E7A3-0791-4219-B24C-9012BF212588}" type="datetimeFigureOut">
              <a:rPr lang="en-US" smtClean="0"/>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9CFC89-A686-465A-9C99-8926093F94D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6C4E7A3-0791-4219-B24C-9012BF212588}" type="datetimeFigureOut">
              <a:rPr lang="en-US" smtClean="0"/>
              <a:t>11/5/2014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19CFC89-A686-465A-9C99-8926093F94D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6C4E7A3-0791-4219-B24C-9012BF212588}" type="datetimeFigureOut">
              <a:rPr lang="en-US" smtClean="0"/>
              <a:t>11/5/2014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19CFC89-A686-465A-9C99-8926093F94D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C4E7A3-0791-4219-B24C-9012BF212588}" type="datetimeFigureOut">
              <a:rPr lang="en-US" smtClean="0"/>
              <a:t>11/5/2014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19CFC89-A686-465A-9C99-8926093F94D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6C4E7A3-0791-4219-B24C-9012BF212588}" type="datetimeFigureOut">
              <a:rPr lang="en-US" smtClean="0"/>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9CFC89-A686-465A-9C99-8926093F94D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6C4E7A3-0791-4219-B24C-9012BF212588}" type="datetimeFigureOut">
              <a:rPr lang="en-US" smtClean="0"/>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9CFC89-A686-465A-9C99-8926093F94D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86C4E7A3-0791-4219-B24C-9012BF212588}" type="datetimeFigureOut">
              <a:rPr lang="en-US" smtClean="0"/>
              <a:t>11/5/2014</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19CFC89-A686-465A-9C99-8926093F94D1}"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5181600"/>
            <a:ext cx="4343400" cy="1336964"/>
          </a:xfrm>
        </p:spPr>
        <p:txBody>
          <a:bodyPr>
            <a:normAutofit/>
          </a:bodyPr>
          <a:lstStyle/>
          <a:p>
            <a:r>
              <a:rPr lang="en-US" sz="3200" dirty="0" smtClean="0"/>
              <a:t>The Great Pyramid of </a:t>
            </a:r>
            <a:r>
              <a:rPr lang="en-US" sz="3200" dirty="0" err="1" smtClean="0"/>
              <a:t>giza</a:t>
            </a:r>
            <a:endParaRPr lang="en-US" sz="3200" dirty="0"/>
          </a:p>
        </p:txBody>
      </p:sp>
      <p:sp>
        <p:nvSpPr>
          <p:cNvPr id="3" name="Subtitle 2"/>
          <p:cNvSpPr>
            <a:spLocks noGrp="1"/>
          </p:cNvSpPr>
          <p:nvPr>
            <p:ph type="subTitle" idx="1"/>
          </p:nvPr>
        </p:nvSpPr>
        <p:spPr>
          <a:xfrm>
            <a:off x="4378036" y="5504969"/>
            <a:ext cx="4765964" cy="1295400"/>
          </a:xfrm>
        </p:spPr>
        <p:txBody>
          <a:bodyPr>
            <a:normAutofit/>
          </a:bodyPr>
          <a:lstStyle/>
          <a:p>
            <a:r>
              <a:rPr lang="en-US" sz="2400" dirty="0" smtClean="0"/>
              <a:t>Constructed </a:t>
            </a:r>
            <a:r>
              <a:rPr lang="en-US" sz="2400" dirty="0" smtClean="0"/>
              <a:t>by the Egyptians over 4,000 years ago</a:t>
            </a:r>
            <a:r>
              <a:rPr lang="en-US" sz="2400" dirty="0" smtClean="0"/>
              <a:t>!</a:t>
            </a:r>
          </a:p>
          <a:p>
            <a:pPr lvl="0">
              <a:buClr>
                <a:prstClr val="white">
                  <a:shade val="95000"/>
                </a:prstClr>
              </a:buClr>
            </a:pPr>
            <a:r>
              <a:rPr lang="en-US" sz="2400" dirty="0">
                <a:solidFill>
                  <a:prstClr val="white"/>
                </a:solidFill>
              </a:rPr>
              <a:t>2554-2531 BCE</a:t>
            </a:r>
          </a:p>
          <a:p>
            <a:endParaRPr lang="en-US" sz="2400"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6928"/>
            <a:ext cx="8228049" cy="5476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500445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5486400"/>
            <a:ext cx="5311830" cy="1066014"/>
          </a:xfrm>
        </p:spPr>
        <p:txBody>
          <a:bodyPr>
            <a:normAutofit/>
          </a:bodyPr>
          <a:lstStyle/>
          <a:p>
            <a:r>
              <a:rPr lang="en-US" sz="2000" dirty="0" smtClean="0"/>
              <a:t>The Great Pyramid of Giza is </a:t>
            </a:r>
            <a:r>
              <a:rPr lang="en-US" sz="2000" dirty="0" err="1" smtClean="0"/>
              <a:t>concidered</a:t>
            </a:r>
            <a:r>
              <a:rPr lang="en-US" sz="2000" dirty="0" smtClean="0"/>
              <a:t> one of the Seven Wonders of the Ancient World!</a:t>
            </a:r>
            <a:endParaRPr lang="en-US" sz="2000" dirty="0"/>
          </a:p>
        </p:txBody>
      </p:sp>
      <p:sp>
        <p:nvSpPr>
          <p:cNvPr id="3" name="Content Placeholder 2"/>
          <p:cNvSpPr>
            <a:spLocks noGrp="1"/>
          </p:cNvSpPr>
          <p:nvPr>
            <p:ph type="subTitle" idx="1"/>
          </p:nvPr>
        </p:nvSpPr>
        <p:spPr>
          <a:xfrm>
            <a:off x="5562600" y="5638800"/>
            <a:ext cx="2971800" cy="1082511"/>
          </a:xfrm>
        </p:spPr>
        <p:txBody>
          <a:bodyPr>
            <a:normAutofit fontScale="77500" lnSpcReduction="20000"/>
          </a:bodyPr>
          <a:lstStyle/>
          <a:p>
            <a:r>
              <a:rPr lang="en-US" dirty="0" smtClean="0"/>
              <a:t>Do you know what the figure in the foreground is called?</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41" y="0"/>
            <a:ext cx="9201521" cy="51758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915316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52400"/>
            <a:ext cx="8042030" cy="838200"/>
          </a:xfrm>
        </p:spPr>
        <p:txBody>
          <a:bodyPr/>
          <a:lstStyle/>
          <a:p>
            <a:r>
              <a:rPr lang="en-US" dirty="0" smtClean="0"/>
              <a:t>SPHINX OF </a:t>
            </a:r>
            <a:r>
              <a:rPr lang="en-US" dirty="0" err="1" smtClean="0"/>
              <a:t>gIZA</a:t>
            </a:r>
            <a:endParaRPr lang="en-US" dirty="0"/>
          </a:p>
        </p:txBody>
      </p:sp>
      <p:sp>
        <p:nvSpPr>
          <p:cNvPr id="3" name="Subtitle 2"/>
          <p:cNvSpPr>
            <a:spLocks noGrp="1"/>
          </p:cNvSpPr>
          <p:nvPr>
            <p:ph type="subTitle" idx="1"/>
          </p:nvPr>
        </p:nvSpPr>
        <p:spPr/>
        <p:txBody>
          <a:bodyPr>
            <a:normAutofit fontScale="25000" lnSpcReduction="20000"/>
          </a:bodyPr>
          <a:lstStyle/>
          <a:p>
            <a:pPr algn="just"/>
            <a:r>
              <a:rPr lang="en-US" sz="7200" b="1" dirty="0">
                <a:solidFill>
                  <a:srgbClr val="000000"/>
                </a:solidFill>
                <a:latin typeface="Arial"/>
              </a:rPr>
              <a:t>Sphinx of Giza</a:t>
            </a:r>
            <a:r>
              <a:rPr lang="en-US" sz="7200" dirty="0">
                <a:solidFill>
                  <a:srgbClr val="000000"/>
                </a:solidFill>
                <a:latin typeface="Arial"/>
              </a:rPr>
              <a:t> </a:t>
            </a:r>
            <a:r>
              <a:rPr lang="en-US" sz="7200" dirty="0">
                <a:latin typeface="Arial"/>
              </a:rPr>
              <a:t>is a symbol that has represented the essence of Egypt for a thousand years. It was carved from the Giza plateau bedrock. It features a body of a lion with the head of the king</a:t>
            </a:r>
            <a:r>
              <a:rPr lang="en-US" sz="7200" dirty="0" smtClean="0">
                <a:latin typeface="Arial"/>
              </a:rPr>
              <a:t>. It </a:t>
            </a:r>
            <a:r>
              <a:rPr lang="en-US" sz="7200" dirty="0">
                <a:latin typeface="Arial"/>
              </a:rPr>
              <a:t>is the symbol of the strength and wisdom. The body of The Sphinx has been buried several times over the past several thousand years. The size of </a:t>
            </a:r>
            <a:r>
              <a:rPr lang="en-US" sz="7200" dirty="0" smtClean="0">
                <a:latin typeface="Arial"/>
              </a:rPr>
              <a:t>the </a:t>
            </a:r>
            <a:r>
              <a:rPr lang="en-US" sz="7200" dirty="0">
                <a:latin typeface="Arial"/>
              </a:rPr>
              <a:t>Sphinx is 150 </a:t>
            </a:r>
            <a:r>
              <a:rPr lang="en-US" sz="7200" dirty="0" err="1">
                <a:latin typeface="Arial"/>
              </a:rPr>
              <a:t>ft</a:t>
            </a:r>
            <a:r>
              <a:rPr lang="en-US" sz="7200" dirty="0">
                <a:latin typeface="Arial"/>
              </a:rPr>
              <a:t> long, for the head is 30 </a:t>
            </a:r>
            <a:r>
              <a:rPr lang="en-US" sz="7200" dirty="0" err="1">
                <a:latin typeface="Arial"/>
              </a:rPr>
              <a:t>ft</a:t>
            </a:r>
            <a:r>
              <a:rPr lang="en-US" sz="7200" dirty="0">
                <a:latin typeface="Arial"/>
              </a:rPr>
              <a:t> long and 14 </a:t>
            </a:r>
            <a:r>
              <a:rPr lang="en-US" sz="7200" dirty="0" err="1">
                <a:latin typeface="Arial"/>
              </a:rPr>
              <a:t>ft</a:t>
            </a:r>
            <a:r>
              <a:rPr lang="en-US" sz="7200" dirty="0">
                <a:latin typeface="Arial"/>
              </a:rPr>
              <a:t> wide.</a:t>
            </a:r>
          </a:p>
          <a:p>
            <a:pPr algn="just"/>
            <a:r>
              <a:rPr lang="en-US" sz="7200" dirty="0">
                <a:latin typeface="Arial"/>
              </a:rPr>
              <a:t>The Sphinx was built by the 4th Dynasty King </a:t>
            </a:r>
            <a:r>
              <a:rPr lang="en-US" sz="7200" dirty="0" err="1">
                <a:latin typeface="Arial"/>
              </a:rPr>
              <a:t>Khafre</a:t>
            </a:r>
            <a:r>
              <a:rPr lang="en-US" sz="7200" dirty="0">
                <a:latin typeface="Arial"/>
              </a:rPr>
              <a:t>. At first it was painted </a:t>
            </a:r>
            <a:r>
              <a:rPr lang="en-US" sz="7200" dirty="0" err="1">
                <a:latin typeface="Arial"/>
              </a:rPr>
              <a:t>colourful</a:t>
            </a:r>
            <a:r>
              <a:rPr lang="en-US" sz="7200" dirty="0">
                <a:latin typeface="Arial"/>
              </a:rPr>
              <a:t>. The features of The Sphinx </a:t>
            </a:r>
            <a:r>
              <a:rPr lang="en-US" sz="7200" dirty="0" smtClean="0">
                <a:latin typeface="Arial"/>
              </a:rPr>
              <a:t>has a striking </a:t>
            </a:r>
            <a:r>
              <a:rPr lang="en-US" sz="7200" dirty="0">
                <a:latin typeface="Arial"/>
              </a:rPr>
              <a:t>resemblance to Pharaoh </a:t>
            </a:r>
            <a:r>
              <a:rPr lang="en-US" sz="7200" dirty="0" err="1">
                <a:latin typeface="Arial"/>
              </a:rPr>
              <a:t>Djedefre</a:t>
            </a:r>
            <a:r>
              <a:rPr lang="en-US" sz="7200" dirty="0">
                <a:latin typeface="Arial"/>
              </a:rPr>
              <a:t>, </a:t>
            </a:r>
            <a:r>
              <a:rPr lang="en-US" sz="7200" dirty="0" err="1" smtClean="0">
                <a:latin typeface="Arial"/>
              </a:rPr>
              <a:t>Khafre’s</a:t>
            </a:r>
            <a:r>
              <a:rPr lang="en-US" sz="7200" dirty="0" smtClean="0">
                <a:latin typeface="Arial"/>
              </a:rPr>
              <a:t> </a:t>
            </a:r>
            <a:r>
              <a:rPr lang="en-US" sz="7200" dirty="0">
                <a:latin typeface="Arial"/>
              </a:rPr>
              <a:t>older brother.</a:t>
            </a:r>
          </a:p>
          <a:p>
            <a:pPr algn="just"/>
            <a:r>
              <a:rPr lang="en-US" sz="7200" dirty="0">
                <a:latin typeface="Arial"/>
              </a:rPr>
              <a:t>In between the paws of The Sphinx of Giza there is a </a:t>
            </a:r>
            <a:r>
              <a:rPr lang="en-US" sz="7200" dirty="0" err="1">
                <a:latin typeface="Arial"/>
              </a:rPr>
              <a:t>stella</a:t>
            </a:r>
            <a:r>
              <a:rPr lang="en-US" sz="7200" dirty="0" smtClean="0">
                <a:latin typeface="Arial"/>
              </a:rPr>
              <a:t>, on </a:t>
            </a:r>
            <a:r>
              <a:rPr lang="en-US" sz="7200" dirty="0">
                <a:latin typeface="Arial"/>
              </a:rPr>
              <a:t>it </a:t>
            </a:r>
            <a:r>
              <a:rPr lang="en-US" sz="7200" dirty="0" smtClean="0">
                <a:latin typeface="Arial"/>
              </a:rPr>
              <a:t>is </a:t>
            </a:r>
            <a:r>
              <a:rPr lang="en-US" sz="7200" dirty="0">
                <a:latin typeface="Arial"/>
              </a:rPr>
              <a:t>inscribed a story about freeing The Sphinx from the sand and as the gratitude The Sphinx promised him (</a:t>
            </a:r>
            <a:r>
              <a:rPr lang="en-US" sz="7200" dirty="0" err="1">
                <a:latin typeface="Arial"/>
              </a:rPr>
              <a:t>Thutmosis</a:t>
            </a:r>
            <a:r>
              <a:rPr lang="en-US" sz="7200" dirty="0">
                <a:latin typeface="Arial"/>
              </a:rPr>
              <a:t> IV) to become a King of Egypt.</a:t>
            </a:r>
          </a:p>
          <a:p>
            <a:endParaRPr lang="en-US"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71800" y="990600"/>
            <a:ext cx="3124200" cy="2343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203979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0"/>
            <a:ext cx="7774022" cy="58324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4"/>
          <p:cNvSpPr>
            <a:spLocks noGrp="1"/>
          </p:cNvSpPr>
          <p:nvPr>
            <p:ph idx="1"/>
          </p:nvPr>
        </p:nvSpPr>
        <p:spPr>
          <a:xfrm>
            <a:off x="0" y="5832495"/>
            <a:ext cx="9144000" cy="1025505"/>
          </a:xfrm>
        </p:spPr>
        <p:txBody>
          <a:bodyPr>
            <a:normAutofit/>
          </a:bodyPr>
          <a:lstStyle/>
          <a:p>
            <a:pPr algn="ctr"/>
            <a:r>
              <a:rPr lang="en-US" sz="4800" b="1" cap="all" dirty="0">
                <a:ln w="6350">
                  <a:noFill/>
                </a:ln>
                <a:gradFill>
                  <a:gsLst>
                    <a:gs pos="0">
                      <a:srgbClr val="CEB966">
                        <a:tint val="73000"/>
                        <a:satMod val="145000"/>
                      </a:srgbClr>
                    </a:gs>
                    <a:gs pos="73000">
                      <a:srgbClr val="CEB966">
                        <a:tint val="73000"/>
                        <a:satMod val="145000"/>
                      </a:srgbClr>
                    </a:gs>
                    <a:gs pos="100000">
                      <a:srgbClr val="CEB966">
                        <a:tint val="83000"/>
                        <a:satMod val="143000"/>
                      </a:srgbClr>
                    </a:gs>
                  </a:gsLst>
                  <a:lin ang="4800000" scaled="1"/>
                </a:gradFill>
                <a:effectLst>
                  <a:outerShdw blurRad="127000" dist="200000" dir="2700000" algn="tl" rotWithShape="0">
                    <a:srgbClr val="000000">
                      <a:alpha val="30000"/>
                    </a:srgbClr>
                  </a:outerShdw>
                </a:effectLst>
                <a:latin typeface="Lucida Sans"/>
                <a:ea typeface="+mj-ea"/>
                <a:cs typeface="+mj-cs"/>
              </a:rPr>
              <a:t>SPHINX OF </a:t>
            </a:r>
            <a:r>
              <a:rPr lang="en-US" sz="4800" b="1" cap="all" dirty="0" err="1" smtClean="0">
                <a:ln w="6350">
                  <a:noFill/>
                </a:ln>
                <a:gradFill>
                  <a:gsLst>
                    <a:gs pos="0">
                      <a:srgbClr val="CEB966">
                        <a:tint val="73000"/>
                        <a:satMod val="145000"/>
                      </a:srgbClr>
                    </a:gs>
                    <a:gs pos="73000">
                      <a:srgbClr val="CEB966">
                        <a:tint val="73000"/>
                        <a:satMod val="145000"/>
                      </a:srgbClr>
                    </a:gs>
                    <a:gs pos="100000">
                      <a:srgbClr val="CEB966">
                        <a:tint val="83000"/>
                        <a:satMod val="143000"/>
                      </a:srgbClr>
                    </a:gs>
                  </a:gsLst>
                  <a:lin ang="4800000" scaled="1"/>
                </a:gradFill>
                <a:effectLst>
                  <a:outerShdw blurRad="127000" dist="200000" dir="2700000" algn="tl" rotWithShape="0">
                    <a:srgbClr val="000000">
                      <a:alpha val="30000"/>
                    </a:srgbClr>
                  </a:outerShdw>
                </a:effectLst>
                <a:latin typeface="Lucida Sans"/>
                <a:ea typeface="+mj-ea"/>
                <a:cs typeface="+mj-cs"/>
              </a:rPr>
              <a:t>gIZA</a:t>
            </a:r>
            <a:endParaRPr lang="en-US" sz="4800" b="1" cap="all" dirty="0" smtClean="0">
              <a:ln w="6350">
                <a:noFill/>
              </a:ln>
              <a:gradFill>
                <a:gsLst>
                  <a:gs pos="0">
                    <a:srgbClr val="CEB966">
                      <a:tint val="73000"/>
                      <a:satMod val="145000"/>
                    </a:srgbClr>
                  </a:gs>
                  <a:gs pos="73000">
                    <a:srgbClr val="CEB966">
                      <a:tint val="73000"/>
                      <a:satMod val="145000"/>
                    </a:srgbClr>
                  </a:gs>
                  <a:gs pos="100000">
                    <a:srgbClr val="CEB966">
                      <a:tint val="83000"/>
                      <a:satMod val="143000"/>
                    </a:srgbClr>
                  </a:gs>
                </a:gsLst>
                <a:lin ang="4800000" scaled="1"/>
              </a:gradFill>
              <a:effectLst>
                <a:outerShdw blurRad="127000" dist="200000" dir="2700000" algn="tl" rotWithShape="0">
                  <a:srgbClr val="000000">
                    <a:alpha val="30000"/>
                  </a:srgbClr>
                </a:outerShdw>
              </a:effectLst>
              <a:latin typeface="Lucida Sans"/>
              <a:ea typeface="+mj-ea"/>
              <a:cs typeface="+mj-cs"/>
            </a:endParaRPr>
          </a:p>
          <a:p>
            <a:pPr algn="ctr"/>
            <a:endParaRPr lang="en-US" sz="1800" dirty="0"/>
          </a:p>
        </p:txBody>
      </p:sp>
    </p:spTree>
    <p:extLst>
      <p:ext uri="{BB962C8B-B14F-4D97-AF65-F5344CB8AC3E}">
        <p14:creationId xmlns:p14="http://schemas.microsoft.com/office/powerpoint/2010/main" val="36861669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a:bodyPr>
          <a:lstStyle/>
          <a:p>
            <a:r>
              <a:rPr lang="en-US" sz="2400" b="0" dirty="0">
                <a:ln>
                  <a:noFill/>
                </a:ln>
                <a:solidFill>
                  <a:schemeClr val="bg1"/>
                </a:solidFill>
                <a:effectLst/>
                <a:latin typeface="Book Antiqua"/>
                <a:ea typeface="+mn-ea"/>
                <a:cs typeface="+mn-cs"/>
              </a:rPr>
              <a:t>The Great Pyramid of Giza has broken lots of records!</a:t>
            </a:r>
            <a:endParaRPr lang="en-US" sz="2400" dirty="0">
              <a:solidFill>
                <a:schemeClr val="bg1"/>
              </a:solidFill>
            </a:endParaRPr>
          </a:p>
        </p:txBody>
      </p:sp>
      <p:sp>
        <p:nvSpPr>
          <p:cNvPr id="4" name="Content Placeholder 3"/>
          <p:cNvSpPr>
            <a:spLocks noGrp="1"/>
          </p:cNvSpPr>
          <p:nvPr>
            <p:ph idx="1"/>
          </p:nvPr>
        </p:nvSpPr>
        <p:spPr>
          <a:xfrm>
            <a:off x="457200" y="1524000"/>
            <a:ext cx="8229600" cy="4709160"/>
          </a:xfrm>
        </p:spPr>
        <p:txBody>
          <a:bodyPr>
            <a:normAutofit lnSpcReduction="10000"/>
          </a:bodyPr>
          <a:lstStyle/>
          <a:p>
            <a:pPr lvl="0">
              <a:buClr>
                <a:prstClr val="white">
                  <a:shade val="95000"/>
                </a:prstClr>
              </a:buClr>
            </a:pPr>
            <a:r>
              <a:rPr lang="en-US" sz="1700" dirty="0" smtClean="0">
                <a:solidFill>
                  <a:prstClr val="white"/>
                </a:solidFill>
              </a:rPr>
              <a:t>You </a:t>
            </a:r>
            <a:r>
              <a:rPr lang="en-US" sz="1700" dirty="0">
                <a:solidFill>
                  <a:prstClr val="white"/>
                </a:solidFill>
              </a:rPr>
              <a:t>can still visit it on the outskirts of Cairo, the Egyptian capital. How do you think the architects and laborers managed to pile the incredibly heavy stones on top of each other without the help of modern machines or electric power? </a:t>
            </a:r>
            <a:r>
              <a:rPr lang="en-US" sz="1700" dirty="0" smtClean="0">
                <a:solidFill>
                  <a:prstClr val="white"/>
                </a:solidFill>
              </a:rPr>
              <a:t>Most experts on pyramids believe that 20,000 laborers took 20 years to pull the heavy stones into place using sleds on flat ramps. On average, each stone weighs 2.5 tons, while some of the ceiling beams weigh 80 tons! </a:t>
            </a:r>
            <a:endParaRPr lang="en-US" sz="1700" dirty="0">
              <a:solidFill>
                <a:prstClr val="white"/>
              </a:solidFill>
            </a:endParaRPr>
          </a:p>
          <a:p>
            <a:r>
              <a:rPr lang="en-US" sz="1800" dirty="0">
                <a:solidFill>
                  <a:schemeClr val="bg2">
                    <a:lumMod val="50000"/>
                  </a:schemeClr>
                </a:solidFill>
                <a:latin typeface="Arial"/>
              </a:rPr>
              <a:t>The King of Egypt named Khufu who ordered to built this construction for a burial place of King and Queen. It was the first pyramid to be built that time. Other pyramids were built too, but this one is the largest among all.</a:t>
            </a:r>
          </a:p>
          <a:p>
            <a:r>
              <a:rPr lang="en-US" sz="1900" dirty="0">
                <a:solidFill>
                  <a:schemeClr val="bg1"/>
                </a:solidFill>
                <a:latin typeface="Arial"/>
              </a:rPr>
              <a:t>Khufu’s son </a:t>
            </a:r>
            <a:r>
              <a:rPr lang="en-US" sz="1900" dirty="0" err="1">
                <a:solidFill>
                  <a:schemeClr val="bg1"/>
                </a:solidFill>
                <a:latin typeface="Arial"/>
              </a:rPr>
              <a:t>Khafre</a:t>
            </a:r>
            <a:r>
              <a:rPr lang="en-US" sz="1900" dirty="0">
                <a:solidFill>
                  <a:schemeClr val="bg1"/>
                </a:solidFill>
                <a:latin typeface="Arial"/>
              </a:rPr>
              <a:t>, had his own pyramid to be built next to his father’s and </a:t>
            </a:r>
            <a:r>
              <a:rPr lang="en-US" sz="1900" dirty="0" err="1">
                <a:solidFill>
                  <a:schemeClr val="bg1"/>
                </a:solidFill>
                <a:latin typeface="Arial"/>
              </a:rPr>
              <a:t>Khafre’s</a:t>
            </a:r>
            <a:r>
              <a:rPr lang="en-US" sz="1900" dirty="0">
                <a:solidFill>
                  <a:schemeClr val="bg1"/>
                </a:solidFill>
                <a:latin typeface="Arial"/>
              </a:rPr>
              <a:t> son, </a:t>
            </a:r>
            <a:r>
              <a:rPr lang="en-US" sz="1900" dirty="0" err="1">
                <a:solidFill>
                  <a:schemeClr val="bg1"/>
                </a:solidFill>
                <a:latin typeface="Arial"/>
              </a:rPr>
              <a:t>Menkaure</a:t>
            </a:r>
            <a:r>
              <a:rPr lang="en-US" sz="1900" dirty="0">
                <a:solidFill>
                  <a:schemeClr val="bg1"/>
                </a:solidFill>
                <a:latin typeface="Arial"/>
              </a:rPr>
              <a:t> also had his own pyramid too. About 2.5 million stones were used to be built these pyramids, they were made of lime stones.</a:t>
            </a:r>
          </a:p>
          <a:p>
            <a:r>
              <a:rPr lang="en-US" dirty="0" smtClean="0"/>
              <a:t>Together with it’s two sister pyramids, this is the only one of the Seven Wonders of the Ancient World left today.</a:t>
            </a:r>
            <a:endParaRPr lang="en-US" dirty="0"/>
          </a:p>
        </p:txBody>
      </p:sp>
    </p:spTree>
    <p:extLst>
      <p:ext uri="{BB962C8B-B14F-4D97-AF65-F5344CB8AC3E}">
        <p14:creationId xmlns:p14="http://schemas.microsoft.com/office/powerpoint/2010/main" val="12597256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5800" y="228600"/>
            <a:ext cx="7086600" cy="3103098"/>
          </a:xfrm>
        </p:spPr>
        <p:txBody>
          <a:bodyPr>
            <a:normAutofit fontScale="25000" lnSpcReduction="20000"/>
          </a:bodyPr>
          <a:lstStyle/>
          <a:p>
            <a:pPr algn="l">
              <a:lnSpc>
                <a:spcPct val="120000"/>
              </a:lnSpc>
            </a:pPr>
            <a:r>
              <a:rPr lang="en-US" sz="7200" b="1" dirty="0">
                <a:solidFill>
                  <a:srgbClr val="000000"/>
                </a:solidFill>
                <a:latin typeface="Arial"/>
              </a:rPr>
              <a:t>Great Pyramid of Giza Facts</a:t>
            </a:r>
            <a:r>
              <a:rPr lang="en-US" sz="7200" dirty="0">
                <a:solidFill>
                  <a:srgbClr val="000000"/>
                </a:solidFill>
                <a:latin typeface="Arial"/>
              </a:rPr>
              <a:t>:</a:t>
            </a:r>
          </a:p>
          <a:p>
            <a:pPr algn="l">
              <a:lnSpc>
                <a:spcPct val="120000"/>
              </a:lnSpc>
            </a:pPr>
            <a:r>
              <a:rPr lang="en-US" sz="7200" dirty="0">
                <a:solidFill>
                  <a:srgbClr val="000000"/>
                </a:solidFill>
                <a:latin typeface="Arial"/>
              </a:rPr>
              <a:t>- The Pyramid of Giza is one of the seven ancient wonders of the world.</a:t>
            </a:r>
            <a:br>
              <a:rPr lang="en-US" sz="7200" dirty="0">
                <a:solidFill>
                  <a:srgbClr val="000000"/>
                </a:solidFill>
                <a:latin typeface="Arial"/>
              </a:rPr>
            </a:br>
            <a:r>
              <a:rPr lang="en-US" sz="7200" dirty="0">
                <a:solidFill>
                  <a:srgbClr val="000000"/>
                </a:solidFill>
                <a:latin typeface="Arial"/>
              </a:rPr>
              <a:t>- The Giza complex consists of three large pyramids.</a:t>
            </a:r>
            <a:br>
              <a:rPr lang="en-US" sz="7200" dirty="0">
                <a:solidFill>
                  <a:srgbClr val="000000"/>
                </a:solidFill>
                <a:latin typeface="Arial"/>
              </a:rPr>
            </a:br>
            <a:r>
              <a:rPr lang="en-US" sz="7200" dirty="0">
                <a:solidFill>
                  <a:srgbClr val="000000"/>
                </a:solidFill>
                <a:latin typeface="Arial"/>
              </a:rPr>
              <a:t>- The Pyramid of Giza was built for The Pharaoh Khufu, </a:t>
            </a:r>
            <a:r>
              <a:rPr lang="en-US" sz="7200" dirty="0" err="1">
                <a:solidFill>
                  <a:srgbClr val="000000"/>
                </a:solidFill>
                <a:latin typeface="Arial"/>
              </a:rPr>
              <a:t>Khafre</a:t>
            </a:r>
            <a:r>
              <a:rPr lang="en-US" sz="7200" dirty="0">
                <a:solidFill>
                  <a:srgbClr val="000000"/>
                </a:solidFill>
                <a:latin typeface="Arial"/>
              </a:rPr>
              <a:t> and </a:t>
            </a:r>
            <a:r>
              <a:rPr lang="en-US" sz="7200" dirty="0" err="1">
                <a:solidFill>
                  <a:srgbClr val="000000"/>
                </a:solidFill>
                <a:latin typeface="Arial"/>
              </a:rPr>
              <a:t>Menkaure</a:t>
            </a:r>
            <a:r>
              <a:rPr lang="en-US" sz="7200" dirty="0">
                <a:solidFill>
                  <a:srgbClr val="000000"/>
                </a:solidFill>
                <a:latin typeface="Arial"/>
              </a:rPr>
              <a:t>.</a:t>
            </a:r>
            <a:br>
              <a:rPr lang="en-US" sz="7200" dirty="0">
                <a:solidFill>
                  <a:srgbClr val="000000"/>
                </a:solidFill>
                <a:latin typeface="Arial"/>
              </a:rPr>
            </a:br>
            <a:r>
              <a:rPr lang="en-US" sz="7200" dirty="0">
                <a:solidFill>
                  <a:srgbClr val="000000"/>
                </a:solidFill>
                <a:latin typeface="Arial"/>
              </a:rPr>
              <a:t>- The Pyramid of Giza was built between 2589 B.C. to 2504 B.C.</a:t>
            </a:r>
            <a:br>
              <a:rPr lang="en-US" sz="7200" dirty="0">
                <a:solidFill>
                  <a:srgbClr val="000000"/>
                </a:solidFill>
                <a:latin typeface="Arial"/>
              </a:rPr>
            </a:br>
            <a:r>
              <a:rPr lang="en-US" sz="7200" dirty="0">
                <a:solidFill>
                  <a:srgbClr val="000000"/>
                </a:solidFill>
                <a:latin typeface="Arial"/>
              </a:rPr>
              <a:t>- The oldest and longest pyramid is Khufu’s pyramid.</a:t>
            </a:r>
            <a:br>
              <a:rPr lang="en-US" sz="7200" dirty="0">
                <a:solidFill>
                  <a:srgbClr val="000000"/>
                </a:solidFill>
                <a:latin typeface="Arial"/>
              </a:rPr>
            </a:br>
            <a:r>
              <a:rPr lang="en-US" sz="7200" dirty="0">
                <a:solidFill>
                  <a:srgbClr val="000000"/>
                </a:solidFill>
                <a:latin typeface="Arial"/>
              </a:rPr>
              <a:t>- The Giza Egyptian pyramids were not built by slaves and prisoners but by Egyptian employees.</a:t>
            </a:r>
            <a:br>
              <a:rPr lang="en-US" sz="7200" dirty="0">
                <a:solidFill>
                  <a:srgbClr val="000000"/>
                </a:solidFill>
                <a:latin typeface="Arial"/>
              </a:rPr>
            </a:br>
            <a:r>
              <a:rPr lang="en-US" sz="7200" dirty="0">
                <a:solidFill>
                  <a:srgbClr val="000000"/>
                </a:solidFill>
                <a:latin typeface="Arial"/>
              </a:rPr>
              <a:t>- This pyramids was purpose to house The King’s body after death.</a:t>
            </a:r>
            <a:br>
              <a:rPr lang="en-US" sz="7200" dirty="0">
                <a:solidFill>
                  <a:srgbClr val="000000"/>
                </a:solidFill>
                <a:latin typeface="Arial"/>
              </a:rPr>
            </a:br>
            <a:r>
              <a:rPr lang="en-US" sz="7200" dirty="0">
                <a:solidFill>
                  <a:srgbClr val="000000"/>
                </a:solidFill>
                <a:latin typeface="Arial"/>
              </a:rPr>
              <a:t>- Today there are more than 93 pyramids in Egypt.</a:t>
            </a:r>
            <a:br>
              <a:rPr lang="en-US" sz="7200" dirty="0">
                <a:solidFill>
                  <a:srgbClr val="000000"/>
                </a:solidFill>
                <a:latin typeface="Arial"/>
              </a:rPr>
            </a:br>
            <a:r>
              <a:rPr lang="en-US" sz="7200" dirty="0">
                <a:solidFill>
                  <a:srgbClr val="000000"/>
                </a:solidFill>
                <a:latin typeface="Arial"/>
              </a:rPr>
              <a:t>- The entrance of the pyramid is located at the northern side.</a:t>
            </a:r>
            <a:br>
              <a:rPr lang="en-US" sz="7200" dirty="0">
                <a:solidFill>
                  <a:srgbClr val="000000"/>
                </a:solidFill>
                <a:latin typeface="Arial"/>
              </a:rPr>
            </a:br>
            <a:r>
              <a:rPr lang="en-US" sz="7200" dirty="0">
                <a:solidFill>
                  <a:srgbClr val="000000"/>
                </a:solidFill>
                <a:latin typeface="Arial"/>
              </a:rPr>
              <a:t>- To go inside the pyramid visitors have to bend down all the way to reach the burial chamber.</a:t>
            </a:r>
            <a:br>
              <a:rPr lang="en-US" sz="7200" dirty="0">
                <a:solidFill>
                  <a:srgbClr val="000000"/>
                </a:solidFill>
                <a:latin typeface="Arial"/>
              </a:rPr>
            </a:br>
            <a:r>
              <a:rPr lang="en-US" sz="7200" dirty="0">
                <a:solidFill>
                  <a:srgbClr val="000000"/>
                </a:solidFill>
                <a:latin typeface="Arial"/>
              </a:rPr>
              <a:t>- Because of the sandstone, The Sphinx has been repaired many times, sometimes the repairs causing even more damage.</a:t>
            </a:r>
            <a:br>
              <a:rPr lang="en-US" sz="7200" dirty="0">
                <a:solidFill>
                  <a:srgbClr val="000000"/>
                </a:solidFill>
                <a:latin typeface="Arial"/>
              </a:rPr>
            </a:br>
            <a:r>
              <a:rPr lang="en-US" sz="7200" dirty="0">
                <a:solidFill>
                  <a:srgbClr val="000000"/>
                </a:solidFill>
                <a:latin typeface="Arial"/>
              </a:rPr>
              <a:t>- It is forbidden for the visitors to climb the pyramids.</a:t>
            </a:r>
            <a:br>
              <a:rPr lang="en-US" sz="7200" dirty="0">
                <a:solidFill>
                  <a:srgbClr val="000000"/>
                </a:solidFill>
                <a:latin typeface="Arial"/>
              </a:rPr>
            </a:br>
            <a:r>
              <a:rPr lang="en-US" sz="7200" dirty="0">
                <a:solidFill>
                  <a:srgbClr val="000000"/>
                </a:solidFill>
                <a:latin typeface="Arial"/>
              </a:rPr>
              <a:t>- For over than 3800 years The Great Pyramid of Giza was the tallest man made structure in the world.</a:t>
            </a:r>
            <a:br>
              <a:rPr lang="en-US" sz="7200" dirty="0">
                <a:solidFill>
                  <a:srgbClr val="000000"/>
                </a:solidFill>
                <a:latin typeface="Arial"/>
              </a:rPr>
            </a:br>
            <a:r>
              <a:rPr lang="en-US" sz="7200" dirty="0">
                <a:solidFill>
                  <a:srgbClr val="000000"/>
                </a:solidFill>
                <a:latin typeface="Arial"/>
              </a:rPr>
              <a:t>- Nearly all the Egyptian pyramids are located on the west bank of the Nile.</a:t>
            </a:r>
            <a:br>
              <a:rPr lang="en-US" sz="7200" dirty="0">
                <a:solidFill>
                  <a:srgbClr val="000000"/>
                </a:solidFill>
                <a:latin typeface="Arial"/>
              </a:rPr>
            </a:br>
            <a:r>
              <a:rPr lang="en-US" sz="7200" dirty="0">
                <a:solidFill>
                  <a:srgbClr val="000000"/>
                </a:solidFill>
                <a:latin typeface="Arial"/>
              </a:rPr>
              <a:t>- Tutankhamen was a Pharaoh from 1332 to 1323 B.C.</a:t>
            </a:r>
          </a:p>
          <a:p>
            <a:pPr algn="l"/>
            <a:endParaRPr lang="en-US" dirty="0"/>
          </a:p>
        </p:txBody>
      </p:sp>
    </p:spTree>
    <p:extLst>
      <p:ext uri="{BB962C8B-B14F-4D97-AF65-F5344CB8AC3E}">
        <p14:creationId xmlns:p14="http://schemas.microsoft.com/office/powerpoint/2010/main" val="15562712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5410200"/>
            <a:ext cx="9220200" cy="1447800"/>
          </a:xfrm>
        </p:spPr>
        <p:txBody>
          <a:bodyPr>
            <a:normAutofit fontScale="92500"/>
          </a:bodyPr>
          <a:lstStyle/>
          <a:p>
            <a:r>
              <a:rPr lang="en-US" dirty="0" smtClean="0"/>
              <a:t>Quiz: A pyramid is a geometric form that has a rectangular base and four identical sides.  Where– apart from your math books– can you find other pyramids?</a:t>
            </a:r>
          </a:p>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
            <a:ext cx="7162800" cy="52062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2014194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207</TotalTime>
  <Words>486</Words>
  <Application>Microsoft Office PowerPoint</Application>
  <PresentationFormat>On-screen Show (4:3)</PresentationFormat>
  <Paragraphs>19</Paragraphs>
  <Slides>7</Slides>
  <Notes>1</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Apex</vt:lpstr>
      <vt:lpstr>The Great Pyramid of giza</vt:lpstr>
      <vt:lpstr>The Great Pyramid of Giza is concidered one of the Seven Wonders of the Ancient World!</vt:lpstr>
      <vt:lpstr>SPHINX OF gIZA</vt:lpstr>
      <vt:lpstr>PowerPoint Presentation</vt:lpstr>
      <vt:lpstr>The Great Pyramid of Giza has broken lots of records!</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Great Pyramid of giza</dc:title>
  <dc:creator>Laura Propst</dc:creator>
  <cp:lastModifiedBy>Laura Propst</cp:lastModifiedBy>
  <cp:revision>14</cp:revision>
  <dcterms:created xsi:type="dcterms:W3CDTF">2014-11-04T14:08:20Z</dcterms:created>
  <dcterms:modified xsi:type="dcterms:W3CDTF">2014-11-05T15:23:45Z</dcterms:modified>
</cp:coreProperties>
</file>